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9144000" cy="6858000" type="screen4x3"/>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4"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24" name="PlaceHolder 2"/>
          <p:cNvSpPr>
            <a:spLocks noGrp="1"/>
          </p:cNvSpPr>
          <p:nvPr>
            <p:ph type="body"/>
          </p:nvPr>
        </p:nvSpPr>
        <p:spPr>
          <a:xfrm>
            <a:off x="457200" y="160452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5" name="PlaceHolder 3"/>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27"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8"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9"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0" name="PlaceHolder 5"/>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41" name="PlaceHolder 2"/>
          <p:cNvSpPr>
            <a:spLocks noGrp="1"/>
          </p:cNvSpPr>
          <p:nvPr>
            <p:ph type="subTitle"/>
          </p:nvPr>
        </p:nvSpPr>
        <p:spPr>
          <a:xfrm>
            <a:off x="457200" y="1604520"/>
            <a:ext cx="8228880" cy="39769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43" name="PlaceHolder 2"/>
          <p:cNvSpPr>
            <a:spLocks noGrp="1"/>
          </p:cNvSpPr>
          <p:nvPr>
            <p:ph type="body"/>
          </p:nvPr>
        </p:nvSpPr>
        <p:spPr>
          <a:xfrm>
            <a:off x="457200" y="1604520"/>
            <a:ext cx="822888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45"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46"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50"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1"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2"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3" name="PlaceHolder 2"/>
          <p:cNvSpPr>
            <a:spLocks noGrp="1"/>
          </p:cNvSpPr>
          <p:nvPr>
            <p:ph type="subTitle"/>
          </p:nvPr>
        </p:nvSpPr>
        <p:spPr>
          <a:xfrm>
            <a:off x="457200" y="1604520"/>
            <a:ext cx="8228880" cy="39769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54"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5"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6" name="PlaceHolder 4"/>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58"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9"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0" name="PlaceHolder 4"/>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62" name="PlaceHolder 2"/>
          <p:cNvSpPr>
            <a:spLocks noGrp="1"/>
          </p:cNvSpPr>
          <p:nvPr>
            <p:ph type="body"/>
          </p:nvPr>
        </p:nvSpPr>
        <p:spPr>
          <a:xfrm>
            <a:off x="457200" y="160452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3" name="PlaceHolder 3"/>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65"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6"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7"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8" name="PlaceHolder 5"/>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79" name="PlaceHolder 2"/>
          <p:cNvSpPr>
            <a:spLocks noGrp="1"/>
          </p:cNvSpPr>
          <p:nvPr>
            <p:ph type="subTitle"/>
          </p:nvPr>
        </p:nvSpPr>
        <p:spPr>
          <a:xfrm>
            <a:off x="457200" y="1604520"/>
            <a:ext cx="8228880" cy="39769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81" name="PlaceHolder 2"/>
          <p:cNvSpPr>
            <a:spLocks noGrp="1"/>
          </p:cNvSpPr>
          <p:nvPr>
            <p:ph type="body"/>
          </p:nvPr>
        </p:nvSpPr>
        <p:spPr>
          <a:xfrm>
            <a:off x="457200" y="1604520"/>
            <a:ext cx="822888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83"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4"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5" name="PlaceHolder 2"/>
          <p:cNvSpPr>
            <a:spLocks noGrp="1"/>
          </p:cNvSpPr>
          <p:nvPr>
            <p:ph type="body"/>
          </p:nvPr>
        </p:nvSpPr>
        <p:spPr>
          <a:xfrm>
            <a:off x="457200" y="1604520"/>
            <a:ext cx="822888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88"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9"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0"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92"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3"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4" name="PlaceHolder 4"/>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96"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7"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8" name="PlaceHolder 4"/>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100" name="PlaceHolder 2"/>
          <p:cNvSpPr>
            <a:spLocks noGrp="1"/>
          </p:cNvSpPr>
          <p:nvPr>
            <p:ph type="body"/>
          </p:nvPr>
        </p:nvSpPr>
        <p:spPr>
          <a:xfrm>
            <a:off x="457200" y="160452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1" name="PlaceHolder 3"/>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103"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4"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5"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6" name="PlaceHolder 5"/>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7"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12"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3" name="PlaceHolder 3"/>
          <p:cNvSpPr>
            <a:spLocks noGrp="1"/>
          </p:cNvSpPr>
          <p:nvPr>
            <p:ph type="body"/>
          </p:nvPr>
        </p:nvSpPr>
        <p:spPr>
          <a:xfrm>
            <a:off x="467388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4" name="PlaceHolder 4"/>
          <p:cNvSpPr>
            <a:spLocks noGrp="1"/>
          </p:cNvSpPr>
          <p:nvPr>
            <p:ph type="body"/>
          </p:nvPr>
        </p:nvSpPr>
        <p:spPr>
          <a:xfrm>
            <a:off x="45720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16" name="PlaceHolder 2"/>
          <p:cNvSpPr>
            <a:spLocks noGrp="1"/>
          </p:cNvSpPr>
          <p:nvPr>
            <p:ph type="body"/>
          </p:nvPr>
        </p:nvSpPr>
        <p:spPr>
          <a:xfrm>
            <a:off x="457200" y="1604520"/>
            <a:ext cx="4015440" cy="397692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7"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8" name="PlaceHolder 4"/>
          <p:cNvSpPr>
            <a:spLocks noGrp="1"/>
          </p:cNvSpPr>
          <p:nvPr>
            <p:ph type="body"/>
          </p:nvPr>
        </p:nvSpPr>
        <p:spPr>
          <a:xfrm>
            <a:off x="4673880" y="368208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520" cy="1141920"/>
          </a:xfrm>
          <a:prstGeom prst="rect">
            <a:avLst/>
          </a:prstGeom>
        </p:spPr>
        <p:txBody>
          <a:bodyPr lIns="0" tIns="0" rIns="0" bIns="0" anchor="ctr"/>
          <a:lstStyle/>
          <a:p>
            <a:endParaRPr lang="zh-CN" sz="1800" b="0" strike="noStrike" spc="-1">
              <a:solidFill>
                <a:srgbClr val="000000"/>
              </a:solidFill>
              <a:latin typeface="Arial"/>
            </a:endParaRPr>
          </a:p>
        </p:txBody>
      </p:sp>
      <p:sp>
        <p:nvSpPr>
          <p:cNvPr id="20" name="PlaceHolder 2"/>
          <p:cNvSpPr>
            <a:spLocks noGrp="1"/>
          </p:cNvSpPr>
          <p:nvPr>
            <p:ph type="body"/>
          </p:nvPr>
        </p:nvSpPr>
        <p:spPr>
          <a:xfrm>
            <a:off x="45720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1" name="PlaceHolder 3"/>
          <p:cNvSpPr>
            <a:spLocks noGrp="1"/>
          </p:cNvSpPr>
          <p:nvPr>
            <p:ph type="body"/>
          </p:nvPr>
        </p:nvSpPr>
        <p:spPr>
          <a:xfrm>
            <a:off x="4673880" y="1604520"/>
            <a:ext cx="40154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2" name="PlaceHolder 4"/>
          <p:cNvSpPr>
            <a:spLocks noGrp="1"/>
          </p:cNvSpPr>
          <p:nvPr>
            <p:ph type="body"/>
          </p:nvPr>
        </p:nvSpPr>
        <p:spPr>
          <a:xfrm>
            <a:off x="457200" y="3682080"/>
            <a:ext cx="822888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604520"/>
            <a:ext cx="82288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4680"/>
            <a:ext cx="8228520" cy="114192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604520"/>
            <a:ext cx="82288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 Id="rId4" Type="http://schemas.openxmlformats.org/officeDocument/2006/relationships/hyperlink" Target="https://www.cnblogs.com/dolphin0520/p/3592500.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85800" y="2130480"/>
            <a:ext cx="7771320" cy="146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Calibri"/>
                <a:ea typeface="DejaVu Sans"/>
              </a:rPr>
              <a:t>数据结构与算法</a:t>
            </a:r>
            <a:endParaRPr lang="en-US" sz="4400" b="0" strike="noStrike" spc="-1">
              <a:latin typeface="Arial"/>
            </a:endParaRPr>
          </a:p>
        </p:txBody>
      </p:sp>
      <p:sp>
        <p:nvSpPr>
          <p:cNvPr id="115" name="CustomShape 2"/>
          <p:cNvSpPr/>
          <p:nvPr/>
        </p:nvSpPr>
        <p:spPr>
          <a:xfrm>
            <a:off x="1371600" y="3886200"/>
            <a:ext cx="6399720" cy="1751400"/>
          </a:xfrm>
          <a:prstGeom prst="rect">
            <a:avLst/>
          </a:prstGeom>
          <a:noFill/>
          <a:ln>
            <a:noFill/>
          </a:ln>
        </p:spPr>
        <p:style>
          <a:lnRef idx="0">
            <a:scrgbClr r="0" g="0" b="0"/>
          </a:lnRef>
          <a:fillRef idx="0">
            <a:scrgbClr r="0" g="0" b="0"/>
          </a:fillRef>
          <a:effectRef idx="0">
            <a:scrgbClr r="0" g="0" b="0"/>
          </a:effectRef>
          <a:fontRef idx="minor"/>
        </p:style>
      </p:sp>
      <p:sp>
        <p:nvSpPr>
          <p:cNvPr id="116" name="CustomShape 3"/>
          <p:cNvSpPr/>
          <p:nvPr/>
        </p:nvSpPr>
        <p:spPr>
          <a:xfrm>
            <a:off x="0" y="6653880"/>
            <a:ext cx="1269000" cy="1526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17" name="CustomShape 4"/>
          <p:cNvSpPr/>
          <p:nvPr/>
        </p:nvSpPr>
        <p:spPr>
          <a:xfrm>
            <a:off x="0" y="6653880"/>
            <a:ext cx="1269000" cy="152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tIns="0" rIns="0" bIns="0" anchor="ctr"/>
          <a:lstStyle/>
          <a:p>
            <a:pPr algn="ctr">
              <a:lnSpc>
                <a:spcPct val="100000"/>
              </a:lnSpc>
            </a:pPr>
            <a:r>
              <a:rPr lang="en-US" sz="1000" b="0" strike="noStrike" spc="-1">
                <a:solidFill>
                  <a:srgbClr val="000000"/>
                </a:solidFill>
                <a:latin typeface="Calibri"/>
                <a:ea typeface="DejaVu Sans"/>
              </a:rPr>
              <a:t>Unrestricted</a:t>
            </a:r>
            <a:endParaRPr lang="en-US"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457200" y="274680"/>
            <a:ext cx="8228520" cy="489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删除元素后，可以手动将没有用的元素指向空，以便于被垃圾回收</a:t>
            </a:r>
            <a:endParaRPr lang="en-US" sz="1800" b="0" strike="noStrike" spc="-1">
              <a:latin typeface="Arial"/>
            </a:endParaRPr>
          </a:p>
        </p:txBody>
      </p:sp>
      <p:pic>
        <p:nvPicPr>
          <p:cNvPr id="137" name="Picture 2"/>
          <p:cNvPicPr/>
          <p:nvPr/>
        </p:nvPicPr>
        <p:blipFill>
          <a:blip r:embed="rId2"/>
          <a:stretch/>
        </p:blipFill>
        <p:spPr>
          <a:xfrm>
            <a:off x="395640" y="802800"/>
            <a:ext cx="6523920" cy="2647080"/>
          </a:xfrm>
          <a:prstGeom prst="rect">
            <a:avLst/>
          </a:prstGeom>
          <a:ln>
            <a:noFill/>
          </a:ln>
        </p:spPr>
      </p:pic>
      <p:pic>
        <p:nvPicPr>
          <p:cNvPr id="138" name="图片 137"/>
          <p:cNvPicPr/>
          <p:nvPr/>
        </p:nvPicPr>
        <p:blipFill>
          <a:blip r:embed="rId3"/>
          <a:stretch/>
        </p:blipFill>
        <p:spPr>
          <a:xfrm>
            <a:off x="274320" y="4225680"/>
            <a:ext cx="6323760" cy="1351800"/>
          </a:xfrm>
          <a:prstGeom prst="rect">
            <a:avLst/>
          </a:prstGeom>
          <a:ln>
            <a:noFill/>
          </a:ln>
        </p:spPr>
      </p:pic>
      <p:sp>
        <p:nvSpPr>
          <p:cNvPr id="139" name="CustomShape 2"/>
          <p:cNvSpPr/>
          <p:nvPr/>
        </p:nvSpPr>
        <p:spPr>
          <a:xfrm>
            <a:off x="914400" y="4937760"/>
            <a:ext cx="4480200" cy="27396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25080" y="5760720"/>
            <a:ext cx="66240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这里声明的时候时包装类，传入的时候是基本类型，因为基本类型可以和包装类无缝转换</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275040" y="365760"/>
            <a:ext cx="8228520" cy="639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data指向新的newData后，newData不再使用而失效。原来的数组被垃圾回收机制回收</a:t>
            </a:r>
            <a:endParaRPr lang="en-US" sz="1800" b="0" strike="noStrike" spc="-1">
              <a:latin typeface="Arial"/>
            </a:endParaRPr>
          </a:p>
        </p:txBody>
      </p:sp>
      <p:pic>
        <p:nvPicPr>
          <p:cNvPr id="142" name="图片 141"/>
          <p:cNvPicPr/>
          <p:nvPr/>
        </p:nvPicPr>
        <p:blipFill>
          <a:blip r:embed="rId2"/>
          <a:stretch/>
        </p:blipFill>
        <p:spPr>
          <a:xfrm>
            <a:off x="182880" y="1074600"/>
            <a:ext cx="8851680" cy="4960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sp>
      <p:pic>
        <p:nvPicPr>
          <p:cNvPr id="144" name="图片 143"/>
          <p:cNvPicPr/>
          <p:nvPr/>
        </p:nvPicPr>
        <p:blipFill>
          <a:blip r:embed="rId2"/>
          <a:stretch/>
        </p:blipFill>
        <p:spPr>
          <a:xfrm>
            <a:off x="113400" y="1209240"/>
            <a:ext cx="8755920" cy="49168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457200" y="274680"/>
            <a:ext cx="8228520" cy="639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高阶项忽略低阶</a:t>
            </a:r>
            <a:endParaRPr lang="en-US" sz="1800" b="0" strike="noStrike" spc="-1">
              <a:latin typeface="Arial"/>
            </a:endParaRPr>
          </a:p>
        </p:txBody>
      </p:sp>
      <p:pic>
        <p:nvPicPr>
          <p:cNvPr id="146" name="图片 145"/>
          <p:cNvPicPr/>
          <p:nvPr/>
        </p:nvPicPr>
        <p:blipFill>
          <a:blip r:embed="rId2"/>
          <a:stretch/>
        </p:blipFill>
        <p:spPr>
          <a:xfrm>
            <a:off x="124560" y="1005840"/>
            <a:ext cx="8836200" cy="4937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457200" y="274680"/>
            <a:ext cx="822852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考虑最差情况</a:t>
            </a:r>
            <a:r>
              <a:t/>
            </a:r>
            <a:br/>
            <a:r>
              <a:rPr lang="en-US" sz="1800" b="0" strike="noStrike" spc="-1">
                <a:solidFill>
                  <a:srgbClr val="000000"/>
                </a:solidFill>
                <a:latin typeface="Arial"/>
                <a:ea typeface="DejaVu Sans"/>
              </a:rPr>
              <a:t>删除复杂度也是O(n)。修改复杂度是O(1)，支持随机访问</a:t>
            </a:r>
            <a:endParaRPr lang="en-US" sz="1800" b="0" strike="noStrike" spc="-1">
              <a:latin typeface="Arial"/>
            </a:endParaRPr>
          </a:p>
        </p:txBody>
      </p:sp>
      <p:pic>
        <p:nvPicPr>
          <p:cNvPr id="148" name="图片 147"/>
          <p:cNvPicPr/>
          <p:nvPr/>
        </p:nvPicPr>
        <p:blipFill>
          <a:blip r:embed="rId2"/>
          <a:stretch/>
        </p:blipFill>
        <p:spPr>
          <a:xfrm>
            <a:off x="91440" y="1105200"/>
            <a:ext cx="8744760" cy="4929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p:cNvPicPr/>
          <p:nvPr/>
        </p:nvPicPr>
        <p:blipFill>
          <a:blip r:embed="rId2"/>
          <a:stretch/>
        </p:blipFill>
        <p:spPr>
          <a:xfrm>
            <a:off x="33120" y="815040"/>
            <a:ext cx="9143280" cy="52768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均摊复杂度</a:t>
            </a:r>
            <a:endParaRPr lang="en-US" sz="1800" b="0" strike="noStrike" spc="-1">
              <a:latin typeface="Arial"/>
            </a:endParaRPr>
          </a:p>
        </p:txBody>
      </p:sp>
      <p:sp>
        <p:nvSpPr>
          <p:cNvPr id="151" name="CustomShape 2"/>
          <p:cNvSpPr/>
          <p:nvPr/>
        </p:nvSpPr>
        <p:spPr>
          <a:xfrm>
            <a:off x="457200" y="1604520"/>
            <a:ext cx="82288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spcBef>
                <a:spcPts val="1417"/>
              </a:spcBef>
              <a:buClr>
                <a:srgbClr val="000000"/>
              </a:buClr>
              <a:buSzPct val="45000"/>
              <a:buFont typeface="Wingdings" charset="2"/>
              <a:buChar char=""/>
            </a:pPr>
            <a:r>
              <a:rPr lang="en-US" sz="1800" b="0" strike="noStrike" spc="-1">
                <a:solidFill>
                  <a:srgbClr val="000000"/>
                </a:solidFill>
                <a:latin typeface="Arial"/>
                <a:ea typeface="DejaVu Sans"/>
              </a:rPr>
              <a:t>一个相对比较耗时的操作，如果能保证不会每次都触发的话，这个耗时操作的时间是可以分摊到其他基本操作的</a:t>
            </a:r>
            <a:endParaRPr lang="en-US" sz="1800" b="0" strike="noStrike" spc="-1">
              <a:latin typeface="Arial"/>
            </a:endParaRPr>
          </a:p>
        </p:txBody>
      </p:sp>
      <p:pic>
        <p:nvPicPr>
          <p:cNvPr id="152" name="图片 151"/>
          <p:cNvPicPr/>
          <p:nvPr/>
        </p:nvPicPr>
        <p:blipFill>
          <a:blip r:embed="rId2"/>
          <a:stretch/>
        </p:blipFill>
        <p:spPr>
          <a:xfrm>
            <a:off x="764640" y="2234520"/>
            <a:ext cx="7830360" cy="4440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片 152"/>
          <p:cNvPicPr/>
          <p:nvPr/>
        </p:nvPicPr>
        <p:blipFill>
          <a:blip r:embed="rId2"/>
          <a:stretch/>
        </p:blipFill>
        <p:spPr>
          <a:xfrm>
            <a:off x="91440" y="1097280"/>
            <a:ext cx="8759520" cy="4825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457200" y="274680"/>
            <a:ext cx="822852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特殊情况下，复杂度上升</a:t>
            </a:r>
            <a:endParaRPr lang="en-US" sz="1800" b="0" strike="noStrike" spc="-1">
              <a:latin typeface="Arial"/>
            </a:endParaRPr>
          </a:p>
        </p:txBody>
      </p:sp>
      <p:pic>
        <p:nvPicPr>
          <p:cNvPr id="155" name="图片 154"/>
          <p:cNvPicPr/>
          <p:nvPr/>
        </p:nvPicPr>
        <p:blipFill>
          <a:blip r:embed="rId2"/>
          <a:stretch/>
        </p:blipFill>
        <p:spPr>
          <a:xfrm>
            <a:off x="182880" y="1112040"/>
            <a:ext cx="8836200" cy="492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457200" y="274680"/>
            <a:ext cx="8228520" cy="639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用懒算法，防止复杂度震荡</a:t>
            </a:r>
            <a:endParaRPr lang="en-US" sz="1800" b="0" strike="noStrike" spc="-1">
              <a:latin typeface="Arial"/>
            </a:endParaRPr>
          </a:p>
        </p:txBody>
      </p:sp>
      <p:pic>
        <p:nvPicPr>
          <p:cNvPr id="157" name="图片 156"/>
          <p:cNvPicPr/>
          <p:nvPr/>
        </p:nvPicPr>
        <p:blipFill>
          <a:blip r:embed="rId2"/>
          <a:stretch/>
        </p:blipFill>
        <p:spPr>
          <a:xfrm>
            <a:off x="33120" y="931680"/>
            <a:ext cx="9143280" cy="5043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p:cNvPicPr/>
          <p:nvPr/>
        </p:nvPicPr>
        <p:blipFill>
          <a:blip r:embed="rId2"/>
          <a:stretch/>
        </p:blipFill>
        <p:spPr>
          <a:xfrm>
            <a:off x="155520" y="987120"/>
            <a:ext cx="8774640" cy="4869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157"/>
          <p:cNvPicPr/>
          <p:nvPr/>
        </p:nvPicPr>
        <p:blipFill>
          <a:blip r:embed="rId2"/>
          <a:stretch/>
        </p:blipFill>
        <p:spPr>
          <a:xfrm>
            <a:off x="0" y="182880"/>
            <a:ext cx="3934800" cy="2633040"/>
          </a:xfrm>
          <a:prstGeom prst="rect">
            <a:avLst/>
          </a:prstGeom>
          <a:ln>
            <a:solidFill>
              <a:srgbClr val="3465A4"/>
            </a:solidFill>
          </a:ln>
        </p:spPr>
      </p:pic>
      <p:sp>
        <p:nvSpPr>
          <p:cNvPr id="159" name="CustomShape 1"/>
          <p:cNvSpPr/>
          <p:nvPr/>
        </p:nvSpPr>
        <p:spPr>
          <a:xfrm>
            <a:off x="92160" y="1737720"/>
            <a:ext cx="1187640" cy="365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同一端</a:t>
            </a:r>
            <a:endParaRPr lang="en-US" sz="1800" b="0" strike="noStrike" spc="-1">
              <a:latin typeface="Arial"/>
            </a:endParaRPr>
          </a:p>
        </p:txBody>
      </p:sp>
      <p:pic>
        <p:nvPicPr>
          <p:cNvPr id="160" name="图片 159"/>
          <p:cNvPicPr/>
          <p:nvPr/>
        </p:nvPicPr>
        <p:blipFill>
          <a:blip r:embed="rId3"/>
          <a:stretch/>
        </p:blipFill>
        <p:spPr>
          <a:xfrm>
            <a:off x="4023360" y="46440"/>
            <a:ext cx="4957560" cy="2787840"/>
          </a:xfrm>
          <a:prstGeom prst="rect">
            <a:avLst/>
          </a:prstGeom>
          <a:ln>
            <a:solidFill>
              <a:srgbClr val="3465A4"/>
            </a:solidFill>
          </a:ln>
        </p:spPr>
      </p:pic>
      <p:pic>
        <p:nvPicPr>
          <p:cNvPr id="161" name="图片 160"/>
          <p:cNvPicPr/>
          <p:nvPr/>
        </p:nvPicPr>
        <p:blipFill>
          <a:blip r:embed="rId4"/>
          <a:stretch/>
        </p:blipFill>
        <p:spPr>
          <a:xfrm>
            <a:off x="50040" y="3441600"/>
            <a:ext cx="4388760" cy="2408040"/>
          </a:xfrm>
          <a:prstGeom prst="rect">
            <a:avLst/>
          </a:prstGeom>
          <a:ln>
            <a:solidFill>
              <a:srgbClr val="3465A4"/>
            </a:solidFill>
          </a:ln>
        </p:spPr>
      </p:pic>
      <p:pic>
        <p:nvPicPr>
          <p:cNvPr id="162" name="图片 161"/>
          <p:cNvPicPr/>
          <p:nvPr/>
        </p:nvPicPr>
        <p:blipFill>
          <a:blip r:embed="rId5"/>
          <a:stretch/>
        </p:blipFill>
        <p:spPr>
          <a:xfrm>
            <a:off x="4663440" y="3610440"/>
            <a:ext cx="4114440" cy="214992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p:cNvPicPr/>
          <p:nvPr/>
        </p:nvPicPr>
        <p:blipFill>
          <a:blip r:embed="rId2"/>
          <a:stretch/>
        </p:blipFill>
        <p:spPr>
          <a:xfrm>
            <a:off x="91440" y="701280"/>
            <a:ext cx="8962200" cy="5333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457200" y="274680"/>
            <a:ext cx="822852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Arial"/>
                <a:ea typeface="DejaVu Sans"/>
              </a:rPr>
              <a:t>设计方案：接口类Stack中定义下列方法，在ArrayStack泛型类中实现。ArrayStack基于之前定义的动态数组Array实现</a:t>
            </a:r>
            <a:endParaRPr lang="en-US" sz="1800" b="0" strike="noStrike" spc="-1">
              <a:latin typeface="Arial"/>
            </a:endParaRPr>
          </a:p>
        </p:txBody>
      </p:sp>
      <p:pic>
        <p:nvPicPr>
          <p:cNvPr id="165" name="图片 164"/>
          <p:cNvPicPr/>
          <p:nvPr/>
        </p:nvPicPr>
        <p:blipFill>
          <a:blip r:embed="rId2"/>
          <a:stretch/>
        </p:blipFill>
        <p:spPr>
          <a:xfrm>
            <a:off x="457200" y="1416960"/>
            <a:ext cx="7181640" cy="4813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2"/>
          <p:cNvPicPr/>
          <p:nvPr/>
        </p:nvPicPr>
        <p:blipFill>
          <a:blip r:embed="rId2"/>
          <a:stretch/>
        </p:blipFill>
        <p:spPr>
          <a:xfrm>
            <a:off x="1585800" y="509760"/>
            <a:ext cx="5971680" cy="5838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395640" y="188640"/>
            <a:ext cx="8228520" cy="345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使用战可以解决的典型题目：括号匹配</a:t>
            </a:r>
          </a:p>
        </p:txBody>
      </p:sp>
      <p:pic>
        <p:nvPicPr>
          <p:cNvPr id="168" name="Picture 2"/>
          <p:cNvPicPr/>
          <p:nvPr/>
        </p:nvPicPr>
        <p:blipFill>
          <a:blip r:embed="rId2"/>
          <a:stretch/>
        </p:blipFill>
        <p:spPr>
          <a:xfrm>
            <a:off x="156240" y="604440"/>
            <a:ext cx="4919400" cy="2917080"/>
          </a:xfrm>
          <a:prstGeom prst="rect">
            <a:avLst/>
          </a:prstGeom>
          <a:ln w="9360">
            <a:solidFill>
              <a:schemeClr val="tx1"/>
            </a:solidFill>
            <a:miter/>
          </a:ln>
        </p:spPr>
      </p:pic>
      <p:pic>
        <p:nvPicPr>
          <p:cNvPr id="169" name="Picture 3"/>
          <p:cNvPicPr/>
          <p:nvPr/>
        </p:nvPicPr>
        <p:blipFill>
          <a:blip r:embed="rId3"/>
          <a:stretch/>
        </p:blipFill>
        <p:spPr>
          <a:xfrm>
            <a:off x="156240" y="3521880"/>
            <a:ext cx="4919400" cy="2649600"/>
          </a:xfrm>
          <a:prstGeom prst="rect">
            <a:avLst/>
          </a:prstGeom>
          <a:ln w="9360">
            <a:solidFill>
              <a:schemeClr val="tx1"/>
            </a:solidFill>
            <a:miter/>
          </a:ln>
        </p:spPr>
      </p:pic>
      <p:sp>
        <p:nvSpPr>
          <p:cNvPr id="170" name="CustomShape 2"/>
          <p:cNvSpPr/>
          <p:nvPr/>
        </p:nvSpPr>
        <p:spPr>
          <a:xfrm>
            <a:off x="5144040" y="604440"/>
            <a:ext cx="3750480" cy="195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1600" b="0" strike="noStrike" spc="-1">
                <a:solidFill>
                  <a:srgbClr val="000000"/>
                </a:solidFill>
                <a:latin typeface="Arial"/>
                <a:ea typeface="DejaVu Sans"/>
              </a:rPr>
              <a:t>将括号依次压入战，当遇到右括号时候，就和战顶元素比较，如果能匹配，就将其出站，最后如果战内没有元素，则满足</a:t>
            </a:r>
            <a:endParaRPr lang="en-US" sz="1600" b="0" strike="noStrike" spc="-1">
              <a:latin typeface="Arial"/>
            </a:endParaRPr>
          </a:p>
          <a:p>
            <a:pPr>
              <a:lnSpc>
                <a:spcPct val="100000"/>
              </a:lnSpc>
            </a:pPr>
            <a:r>
              <a:rPr lang="en-US" sz="1600" b="0" strike="noStrike" spc="-1">
                <a:solidFill>
                  <a:srgbClr val="000000"/>
                </a:solidFill>
                <a:latin typeface="Arial"/>
                <a:ea typeface="DejaVu Sans"/>
              </a:rPr>
              <a:t>LeetCode中根据你的类创建对象，然后自定义main函数访问。所以不能写为private类型</a:t>
            </a:r>
            <a:endParaRPr lang="en-US" sz="1600" b="0" strike="noStrike" spc="-1">
              <a:latin typeface="Arial"/>
            </a:endParaRPr>
          </a:p>
          <a:p>
            <a:pPr>
              <a:lnSpc>
                <a:spcPct val="100000"/>
              </a:lnSpc>
            </a:pPr>
            <a:r>
              <a:rPr lang="en-US" sz="1600" b="0" strike="noStrike" spc="-1">
                <a:solidFill>
                  <a:srgbClr val="000000"/>
                </a:solidFill>
                <a:latin typeface="Arial"/>
                <a:ea typeface="DejaVu Sans"/>
              </a:rPr>
              <a:t>如果不用java的包，可以将其他类定义为solution的内部类</a:t>
            </a:r>
            <a:endParaRPr lang="en-US" sz="1600" b="0" strike="noStrike" spc="-1">
              <a:latin typeface="Arial"/>
            </a:endParaRPr>
          </a:p>
        </p:txBody>
      </p:sp>
      <p:pic>
        <p:nvPicPr>
          <p:cNvPr id="171" name="Picture 4"/>
          <p:cNvPicPr/>
          <p:nvPr/>
        </p:nvPicPr>
        <p:blipFill>
          <a:blip r:embed="rId4"/>
          <a:stretch/>
        </p:blipFill>
        <p:spPr>
          <a:xfrm>
            <a:off x="5151960" y="2637000"/>
            <a:ext cx="3923640" cy="3850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457200" y="274680"/>
            <a:ext cx="8228520" cy="705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队列是先进先出的数据结构 First In First Out (FIFO)</a:t>
            </a:r>
          </a:p>
        </p:txBody>
      </p:sp>
      <p:pic>
        <p:nvPicPr>
          <p:cNvPr id="173" name="Picture 2"/>
          <p:cNvPicPr/>
          <p:nvPr/>
        </p:nvPicPr>
        <p:blipFill>
          <a:blip r:embed="rId2"/>
          <a:stretch/>
        </p:blipFill>
        <p:spPr>
          <a:xfrm>
            <a:off x="423720" y="1176480"/>
            <a:ext cx="8295840" cy="4505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274680"/>
            <a:ext cx="8290800" cy="489600"/>
          </a:xfrm>
          <a:prstGeom prst="rect">
            <a:avLst/>
          </a:prstGeom>
          <a:noFill/>
          <a:ln>
            <a:noFill/>
          </a:ln>
        </p:spPr>
        <p:txBody>
          <a:bodyPr lIns="0" tIns="0" rIns="0" bIns="0" anchor="ctr"/>
          <a:lstStyle/>
          <a:p>
            <a:endParaRPr lang="zh-CN" sz="1800" b="0" strike="noStrike" spc="-1">
              <a:solidFill>
                <a:srgbClr val="000000"/>
              </a:solidFill>
              <a:latin typeface="Arial"/>
            </a:endParaRPr>
          </a:p>
        </p:txBody>
      </p:sp>
      <p:pic>
        <p:nvPicPr>
          <p:cNvPr id="175" name="Picture 2"/>
          <p:cNvPicPr/>
          <p:nvPr/>
        </p:nvPicPr>
        <p:blipFill>
          <a:blip r:embed="rId2"/>
          <a:stretch/>
        </p:blipFill>
        <p:spPr>
          <a:xfrm>
            <a:off x="539640" y="833400"/>
            <a:ext cx="8281080" cy="5475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2"/>
          <p:cNvPicPr/>
          <p:nvPr/>
        </p:nvPicPr>
        <p:blipFill>
          <a:blip r:embed="rId2"/>
          <a:stretch/>
        </p:blipFill>
        <p:spPr>
          <a:xfrm>
            <a:off x="1475640" y="692640"/>
            <a:ext cx="5943240" cy="5095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5"/>
          <p:cNvPicPr/>
          <p:nvPr/>
        </p:nvPicPr>
        <p:blipFill>
          <a:blip r:embed="rId2"/>
          <a:stretch/>
        </p:blipFill>
        <p:spPr>
          <a:xfrm>
            <a:off x="4426200" y="925920"/>
            <a:ext cx="4626720" cy="2979000"/>
          </a:xfrm>
          <a:prstGeom prst="rect">
            <a:avLst/>
          </a:prstGeom>
          <a:ln w="9360">
            <a:solidFill>
              <a:schemeClr val="tx1"/>
            </a:solidFill>
            <a:miter/>
          </a:ln>
        </p:spPr>
      </p:pic>
      <p:sp>
        <p:nvSpPr>
          <p:cNvPr id="178" name="TextShape 1"/>
          <p:cNvSpPr txBox="1"/>
          <p:nvPr/>
        </p:nvSpPr>
        <p:spPr>
          <a:xfrm>
            <a:off x="457200" y="274680"/>
            <a:ext cx="8228520" cy="534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每次出队后其他元素位置不变，front指向++，tail到最后的位置时，指向前面空位</a:t>
            </a:r>
            <a:r>
              <a:t/>
            </a:r>
            <a:br/>
            <a:r>
              <a:rPr lang="zh-CN" sz="1800" b="0" strike="noStrike" spc="-1">
                <a:solidFill>
                  <a:srgbClr val="000000"/>
                </a:solidFill>
                <a:latin typeface="Arial"/>
              </a:rPr>
              <a:t>队列里需要空出一个元素使得队首和队尾可以分开</a:t>
            </a:r>
          </a:p>
        </p:txBody>
      </p:sp>
      <p:pic>
        <p:nvPicPr>
          <p:cNvPr id="179" name="Picture 2"/>
          <p:cNvPicPr/>
          <p:nvPr/>
        </p:nvPicPr>
        <p:blipFill>
          <a:blip r:embed="rId3"/>
          <a:stretch/>
        </p:blipFill>
        <p:spPr>
          <a:xfrm>
            <a:off x="241560" y="925920"/>
            <a:ext cx="4127400" cy="2979000"/>
          </a:xfrm>
          <a:prstGeom prst="rect">
            <a:avLst/>
          </a:prstGeom>
          <a:ln w="3240">
            <a:solidFill>
              <a:schemeClr val="tx1"/>
            </a:solidFill>
            <a:miter/>
          </a:ln>
        </p:spPr>
      </p:pic>
      <p:sp>
        <p:nvSpPr>
          <p:cNvPr id="180" name="CustomShape 2"/>
          <p:cNvSpPr/>
          <p:nvPr/>
        </p:nvSpPr>
        <p:spPr>
          <a:xfrm>
            <a:off x="4572000" y="1556640"/>
            <a:ext cx="4104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241560" y="4365000"/>
            <a:ext cx="8722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注意使用</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2"/>
          <p:cNvPicPr/>
          <p:nvPr/>
        </p:nvPicPr>
        <p:blipFill>
          <a:blip r:embed="rId2"/>
          <a:stretch/>
        </p:blipFill>
        <p:spPr>
          <a:xfrm>
            <a:off x="429480" y="140760"/>
            <a:ext cx="7428240" cy="3333960"/>
          </a:xfrm>
          <a:prstGeom prst="rect">
            <a:avLst/>
          </a:prstGeom>
          <a:ln>
            <a:noFill/>
          </a:ln>
        </p:spPr>
      </p:pic>
      <p:sp>
        <p:nvSpPr>
          <p:cNvPr id="183" name="CustomShape 1"/>
          <p:cNvSpPr/>
          <p:nvPr/>
        </p:nvSpPr>
        <p:spPr>
          <a:xfrm>
            <a:off x="5724000" y="692640"/>
            <a:ext cx="19630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FF0000"/>
                </a:solidFill>
                <a:latin typeface="Arial"/>
                <a:ea typeface="DejaVu Sans"/>
              </a:rPr>
              <a:t>这里Queue为父类，可以传入其子类ArrayQueue和LoopQueue</a:t>
            </a:r>
            <a:endParaRPr lang="en-US" sz="1200" b="0" strike="noStrike" spc="-1">
              <a:latin typeface="Arial"/>
            </a:endParaRPr>
          </a:p>
        </p:txBody>
      </p:sp>
      <p:pic>
        <p:nvPicPr>
          <p:cNvPr id="184" name="Picture 3"/>
          <p:cNvPicPr/>
          <p:nvPr/>
        </p:nvPicPr>
        <p:blipFill>
          <a:blip r:embed="rId3"/>
          <a:stretch/>
        </p:blipFill>
        <p:spPr>
          <a:xfrm>
            <a:off x="429480" y="3645000"/>
            <a:ext cx="5184360" cy="2631600"/>
          </a:xfrm>
          <a:prstGeom prst="rect">
            <a:avLst/>
          </a:prstGeom>
          <a:ln>
            <a:noFill/>
          </a:ln>
        </p:spPr>
      </p:pic>
      <p:sp>
        <p:nvSpPr>
          <p:cNvPr id="185" name="CustomShape 2"/>
          <p:cNvSpPr/>
          <p:nvPr/>
        </p:nvSpPr>
        <p:spPr>
          <a:xfrm>
            <a:off x="3564000" y="955440"/>
            <a:ext cx="13676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FF0000"/>
                </a:solidFill>
                <a:latin typeface="Arial"/>
                <a:ea typeface="DejaVu Sans"/>
              </a:rPr>
              <a:t>纳秒，为long型</a:t>
            </a:r>
            <a:endParaRPr lang="en-US" sz="1200" b="0" strike="noStrike" spc="-1">
              <a:latin typeface="Arial"/>
            </a:endParaRPr>
          </a:p>
        </p:txBody>
      </p:sp>
      <p:sp>
        <p:nvSpPr>
          <p:cNvPr id="186" name="CustomShape 3"/>
          <p:cNvSpPr/>
          <p:nvPr/>
        </p:nvSpPr>
        <p:spPr>
          <a:xfrm>
            <a:off x="3348000" y="1246320"/>
            <a:ext cx="13676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FF0000"/>
                </a:solidFill>
                <a:latin typeface="Arial"/>
                <a:ea typeface="DejaVu Sans"/>
              </a:rPr>
              <a:t>生成随机数</a:t>
            </a:r>
            <a:endParaRPr lang="en-US" sz="1200" b="0" strike="noStrike" spc="-1">
              <a:latin typeface="Arial"/>
            </a:endParaRPr>
          </a:p>
        </p:txBody>
      </p:sp>
      <p:sp>
        <p:nvSpPr>
          <p:cNvPr id="187" name="CustomShape 4"/>
          <p:cNvSpPr/>
          <p:nvPr/>
        </p:nvSpPr>
        <p:spPr>
          <a:xfrm>
            <a:off x="4644000" y="1800000"/>
            <a:ext cx="15836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FF0000"/>
                </a:solidFill>
                <a:latin typeface="Arial"/>
                <a:ea typeface="DejaVu Sans"/>
              </a:rPr>
              <a:t>检查入队出队时间</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p:cNvPicPr/>
          <p:nvPr/>
        </p:nvPicPr>
        <p:blipFill>
          <a:blip r:embed="rId2"/>
          <a:stretch/>
        </p:blipFill>
        <p:spPr>
          <a:xfrm>
            <a:off x="457200" y="838080"/>
            <a:ext cx="8519400" cy="4829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2"/>
          <p:cNvPicPr/>
          <p:nvPr/>
        </p:nvPicPr>
        <p:blipFill>
          <a:blip r:embed="rId2"/>
          <a:stretch/>
        </p:blipFill>
        <p:spPr>
          <a:xfrm>
            <a:off x="1187640" y="332640"/>
            <a:ext cx="6589440" cy="5256360"/>
          </a:xfrm>
          <a:prstGeom prst="rect">
            <a:avLst/>
          </a:prstGeom>
          <a:ln>
            <a:noFill/>
          </a:ln>
        </p:spPr>
      </p:pic>
      <p:sp>
        <p:nvSpPr>
          <p:cNvPr id="189" name="CustomShape 1"/>
          <p:cNvSpPr/>
          <p:nvPr/>
        </p:nvSpPr>
        <p:spPr>
          <a:xfrm>
            <a:off x="2003400" y="1855800"/>
            <a:ext cx="13676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FF0000"/>
                </a:solidFill>
                <a:latin typeface="Arial"/>
                <a:ea typeface="DejaVu Sans"/>
              </a:rPr>
              <a:t>不是真正的动态</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2"/>
          <p:cNvPicPr/>
          <p:nvPr/>
        </p:nvPicPr>
        <p:blipFill>
          <a:blip r:embed="rId2"/>
          <a:stretch/>
        </p:blipFill>
        <p:spPr>
          <a:xfrm>
            <a:off x="187920" y="115920"/>
            <a:ext cx="4239720" cy="3487680"/>
          </a:xfrm>
          <a:prstGeom prst="rect">
            <a:avLst/>
          </a:prstGeom>
          <a:ln w="9360">
            <a:solidFill>
              <a:schemeClr val="tx1"/>
            </a:solidFill>
            <a:miter/>
          </a:ln>
        </p:spPr>
      </p:pic>
      <p:pic>
        <p:nvPicPr>
          <p:cNvPr id="191" name="Picture 3"/>
          <p:cNvPicPr/>
          <p:nvPr/>
        </p:nvPicPr>
        <p:blipFill>
          <a:blip r:embed="rId3"/>
          <a:stretch/>
        </p:blipFill>
        <p:spPr>
          <a:xfrm>
            <a:off x="4919040" y="95760"/>
            <a:ext cx="3970080" cy="3537360"/>
          </a:xfrm>
          <a:prstGeom prst="rect">
            <a:avLst/>
          </a:prstGeom>
          <a:ln w="9360">
            <a:solidFill>
              <a:schemeClr val="tx1"/>
            </a:solidFill>
            <a:miter/>
          </a:ln>
        </p:spPr>
      </p:pic>
      <p:pic>
        <p:nvPicPr>
          <p:cNvPr id="192" name="Picture 4"/>
          <p:cNvPicPr/>
          <p:nvPr/>
        </p:nvPicPr>
        <p:blipFill>
          <a:blip r:embed="rId4"/>
          <a:stretch/>
        </p:blipFill>
        <p:spPr>
          <a:xfrm>
            <a:off x="164520" y="3717000"/>
            <a:ext cx="4616280" cy="2736720"/>
          </a:xfrm>
          <a:prstGeom prst="rect">
            <a:avLst/>
          </a:prstGeom>
          <a:ln w="9360">
            <a:solidFill>
              <a:schemeClr val="tx1"/>
            </a:solidFill>
            <a:miter/>
          </a:ln>
        </p:spPr>
      </p:pic>
      <p:sp>
        <p:nvSpPr>
          <p:cNvPr id="193" name="CustomShape 1"/>
          <p:cNvSpPr/>
          <p:nvPr/>
        </p:nvSpPr>
        <p:spPr>
          <a:xfrm>
            <a:off x="323640" y="5733360"/>
            <a:ext cx="15836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FF0000"/>
                </a:solidFill>
                <a:latin typeface="Arial"/>
                <a:ea typeface="DejaVu Sans"/>
              </a:rPr>
              <a:t>将head指向666</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2"/>
          <p:cNvPicPr/>
          <p:nvPr/>
        </p:nvPicPr>
        <p:blipFill>
          <a:blip r:embed="rId2"/>
          <a:stretch/>
        </p:blipFill>
        <p:spPr>
          <a:xfrm>
            <a:off x="899640" y="116640"/>
            <a:ext cx="5308920" cy="2971080"/>
          </a:xfrm>
          <a:prstGeom prst="rect">
            <a:avLst/>
          </a:prstGeom>
          <a:ln>
            <a:noFill/>
          </a:ln>
        </p:spPr>
      </p:pic>
      <p:pic>
        <p:nvPicPr>
          <p:cNvPr id="195" name="Picture 3"/>
          <p:cNvPicPr/>
          <p:nvPr/>
        </p:nvPicPr>
        <p:blipFill>
          <a:blip r:embed="rId3"/>
          <a:stretch/>
        </p:blipFill>
        <p:spPr>
          <a:xfrm>
            <a:off x="798840" y="3357000"/>
            <a:ext cx="5510520" cy="3162960"/>
          </a:xfrm>
          <a:prstGeom prst="rect">
            <a:avLst/>
          </a:prstGeom>
          <a:ln>
            <a:noFill/>
          </a:ln>
        </p:spPr>
      </p:pic>
      <p:sp>
        <p:nvSpPr>
          <p:cNvPr id="196" name="CustomShape 1"/>
          <p:cNvSpPr/>
          <p:nvPr/>
        </p:nvSpPr>
        <p:spPr>
          <a:xfrm>
            <a:off x="6516360" y="1724400"/>
            <a:ext cx="165600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1" strike="noStrike" spc="-1">
                <a:solidFill>
                  <a:srgbClr val="FF0000"/>
                </a:solidFill>
                <a:latin typeface="Arial"/>
                <a:ea typeface="DejaVu Sans"/>
              </a:rPr>
              <a:t>用纸笔写写逻辑！</a:t>
            </a:r>
            <a:endParaRPr lang="en-US" sz="3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p:cNvPicPr/>
          <p:nvPr/>
        </p:nvPicPr>
        <p:blipFill>
          <a:blip r:embed="rId2"/>
          <a:stretch/>
        </p:blipFill>
        <p:spPr>
          <a:xfrm>
            <a:off x="467640" y="332640"/>
            <a:ext cx="7895880" cy="4381200"/>
          </a:xfrm>
          <a:prstGeom prst="rect">
            <a:avLst/>
          </a:prstGeom>
          <a:ln>
            <a:noFill/>
          </a:ln>
        </p:spPr>
      </p:pic>
      <p:sp>
        <p:nvSpPr>
          <p:cNvPr id="198" name="CustomShape 1"/>
          <p:cNvSpPr/>
          <p:nvPr/>
        </p:nvSpPr>
        <p:spPr>
          <a:xfrm>
            <a:off x="755640" y="4293000"/>
            <a:ext cx="1656000" cy="22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FF0000"/>
                </a:solidFill>
                <a:latin typeface="Arial"/>
                <a:ea typeface="DejaVu Sans"/>
              </a:rPr>
              <a:t>这样在插入元素的时候就不用单独讨论第一个位置没有元素指向的情况</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2"/>
          <p:cNvPicPr/>
          <p:nvPr/>
        </p:nvPicPr>
        <p:blipFill>
          <a:blip r:embed="rId2"/>
          <a:stretch/>
        </p:blipFill>
        <p:spPr>
          <a:xfrm>
            <a:off x="243720" y="547560"/>
            <a:ext cx="8712720" cy="5249880"/>
          </a:xfrm>
          <a:prstGeom prst="rect">
            <a:avLst/>
          </a:prstGeom>
          <a:ln>
            <a:noFill/>
          </a:ln>
        </p:spPr>
      </p:pic>
      <p:sp>
        <p:nvSpPr>
          <p:cNvPr id="200" name="CustomShape 1"/>
          <p:cNvSpPr/>
          <p:nvPr/>
        </p:nvSpPr>
        <p:spPr>
          <a:xfrm>
            <a:off x="5220000" y="5229360"/>
            <a:ext cx="3024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
          <p:cNvPicPr/>
          <p:nvPr/>
        </p:nvPicPr>
        <p:blipFill>
          <a:blip r:embed="rId2"/>
          <a:stretch/>
        </p:blipFill>
        <p:spPr>
          <a:xfrm>
            <a:off x="323640" y="384120"/>
            <a:ext cx="8272440" cy="5328360"/>
          </a:xfrm>
          <a:prstGeom prst="rect">
            <a:avLst/>
          </a:prstGeom>
          <a:ln>
            <a:noFill/>
          </a:ln>
        </p:spPr>
      </p:pic>
      <p:sp>
        <p:nvSpPr>
          <p:cNvPr id="202" name="CustomShape 1"/>
          <p:cNvSpPr/>
          <p:nvPr/>
        </p:nvSpPr>
        <p:spPr>
          <a:xfrm>
            <a:off x="1331640" y="3429000"/>
            <a:ext cx="2664000" cy="64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3"/>
          <p:cNvPicPr/>
          <p:nvPr/>
        </p:nvPicPr>
        <p:blipFill>
          <a:blip r:embed="rId2"/>
          <a:stretch/>
        </p:blipFill>
        <p:spPr>
          <a:xfrm>
            <a:off x="395640" y="188640"/>
            <a:ext cx="3943440" cy="3024000"/>
          </a:xfrm>
          <a:prstGeom prst="rect">
            <a:avLst/>
          </a:prstGeom>
          <a:ln w="9360">
            <a:solidFill>
              <a:schemeClr val="tx1"/>
            </a:solidFill>
            <a:miter/>
          </a:ln>
        </p:spPr>
      </p:pic>
      <p:sp>
        <p:nvSpPr>
          <p:cNvPr id="204" name="CustomShape 1"/>
          <p:cNvSpPr/>
          <p:nvPr/>
        </p:nvSpPr>
        <p:spPr>
          <a:xfrm>
            <a:off x="611640" y="1687320"/>
            <a:ext cx="2016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05" name="CustomShape 2"/>
          <p:cNvSpPr/>
          <p:nvPr/>
        </p:nvSpPr>
        <p:spPr>
          <a:xfrm>
            <a:off x="2702520" y="1724400"/>
            <a:ext cx="194112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这里需要遍历添加</a:t>
            </a:r>
            <a:endParaRPr lang="en-US" sz="1600" b="0" strike="noStrike" spc="-1">
              <a:latin typeface="Arial"/>
            </a:endParaRPr>
          </a:p>
        </p:txBody>
      </p:sp>
      <p:pic>
        <p:nvPicPr>
          <p:cNvPr id="206" name="Picture 4"/>
          <p:cNvPicPr/>
          <p:nvPr/>
        </p:nvPicPr>
        <p:blipFill>
          <a:blip r:embed="rId3"/>
          <a:stretch/>
        </p:blipFill>
        <p:spPr>
          <a:xfrm>
            <a:off x="4795200" y="116640"/>
            <a:ext cx="3809160" cy="3106080"/>
          </a:xfrm>
          <a:prstGeom prst="rect">
            <a:avLst/>
          </a:prstGeom>
          <a:ln w="9360">
            <a:solidFill>
              <a:schemeClr val="tx1"/>
            </a:solidFill>
            <a:miter/>
          </a:ln>
        </p:spPr>
      </p:pic>
      <p:pic>
        <p:nvPicPr>
          <p:cNvPr id="207" name="Picture 5"/>
          <p:cNvPicPr/>
          <p:nvPr/>
        </p:nvPicPr>
        <p:blipFill>
          <a:blip r:embed="rId4"/>
          <a:stretch/>
        </p:blipFill>
        <p:spPr>
          <a:xfrm>
            <a:off x="406800" y="3357000"/>
            <a:ext cx="4187520" cy="2808000"/>
          </a:xfrm>
          <a:prstGeom prst="rect">
            <a:avLst/>
          </a:prstGeom>
          <a:ln w="9360">
            <a:solidFill>
              <a:schemeClr val="tx1"/>
            </a:solidFill>
            <a:miter/>
          </a:ln>
        </p:spPr>
      </p:pic>
      <p:pic>
        <p:nvPicPr>
          <p:cNvPr id="208" name="Picture 6"/>
          <p:cNvPicPr/>
          <p:nvPr/>
        </p:nvPicPr>
        <p:blipFill>
          <a:blip r:embed="rId5"/>
          <a:stretch/>
        </p:blipFill>
        <p:spPr>
          <a:xfrm>
            <a:off x="4831200" y="3288960"/>
            <a:ext cx="3737160" cy="2943720"/>
          </a:xfrm>
          <a:prstGeom prst="rect">
            <a:avLst/>
          </a:prstGeom>
          <a:ln w="9360">
            <a:solidFill>
              <a:schemeClr val="tx1"/>
            </a:solidFill>
            <a:miter/>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2"/>
          <p:cNvPicPr/>
          <p:nvPr/>
        </p:nvPicPr>
        <p:blipFill>
          <a:blip r:embed="rId2"/>
          <a:stretch/>
        </p:blipFill>
        <p:spPr>
          <a:xfrm>
            <a:off x="776160" y="836640"/>
            <a:ext cx="7590960" cy="4638240"/>
          </a:xfrm>
          <a:prstGeom prst="rect">
            <a:avLst/>
          </a:prstGeom>
          <a:ln>
            <a:noFill/>
          </a:ln>
        </p:spPr>
      </p:pic>
      <p:sp>
        <p:nvSpPr>
          <p:cNvPr id="210" name="CustomShape 1"/>
          <p:cNvSpPr/>
          <p:nvPr/>
        </p:nvSpPr>
        <p:spPr>
          <a:xfrm>
            <a:off x="4788000" y="3933000"/>
            <a:ext cx="23040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一般不在链表中修改. 只适合在头操作</a:t>
            </a:r>
            <a:endParaRPr lang="en-US" sz="1600" b="0" strike="noStrike" spc="-1">
              <a:latin typeface="Arial"/>
            </a:endParaRPr>
          </a:p>
        </p:txBody>
      </p:sp>
      <p:sp>
        <p:nvSpPr>
          <p:cNvPr id="211" name="CustomShape 2"/>
          <p:cNvSpPr/>
          <p:nvPr/>
        </p:nvSpPr>
        <p:spPr>
          <a:xfrm>
            <a:off x="899640" y="5482800"/>
            <a:ext cx="7344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因为对于栈来说，只需要操作栈顶的元素，所以可以用链表作为栈的底层实现</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
          <p:cNvPicPr/>
          <p:nvPr/>
        </p:nvPicPr>
        <p:blipFill>
          <a:blip r:embed="rId2"/>
          <a:stretch/>
        </p:blipFill>
        <p:spPr>
          <a:xfrm>
            <a:off x="133200" y="852480"/>
            <a:ext cx="8876880" cy="5152680"/>
          </a:xfrm>
          <a:prstGeom prst="rect">
            <a:avLst/>
          </a:prstGeom>
          <a:ln>
            <a:noFill/>
          </a:ln>
        </p:spPr>
      </p:pic>
      <p:sp>
        <p:nvSpPr>
          <p:cNvPr id="213" name="CustomShape 1"/>
          <p:cNvSpPr/>
          <p:nvPr/>
        </p:nvSpPr>
        <p:spPr>
          <a:xfrm>
            <a:off x="827640" y="1845000"/>
            <a:ext cx="734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仍然基于之前的Stack接口，创建LinkedListStack这种方法实现Stack中的下列方法，可以和之前的ArrayStack对比。</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2"/>
          <p:cNvPicPr/>
          <p:nvPr/>
        </p:nvPicPr>
        <p:blipFill>
          <a:blip r:embed="rId2"/>
          <a:stretch/>
        </p:blipFill>
        <p:spPr>
          <a:xfrm>
            <a:off x="323640" y="116640"/>
            <a:ext cx="7227360" cy="3240000"/>
          </a:xfrm>
          <a:prstGeom prst="rect">
            <a:avLst/>
          </a:prstGeom>
          <a:ln>
            <a:noFill/>
          </a:ln>
        </p:spPr>
      </p:pic>
      <p:pic>
        <p:nvPicPr>
          <p:cNvPr id="215" name="Picture 3"/>
          <p:cNvPicPr/>
          <p:nvPr/>
        </p:nvPicPr>
        <p:blipFill>
          <a:blip r:embed="rId3"/>
          <a:stretch/>
        </p:blipFill>
        <p:spPr>
          <a:xfrm>
            <a:off x="323640" y="3469320"/>
            <a:ext cx="6114600" cy="3066840"/>
          </a:xfrm>
          <a:prstGeom prst="rect">
            <a:avLst/>
          </a:prstGeom>
          <a:ln>
            <a:noFill/>
          </a:ln>
        </p:spPr>
      </p:pic>
      <p:sp>
        <p:nvSpPr>
          <p:cNvPr id="216" name="CustomShape 1"/>
          <p:cNvSpPr/>
          <p:nvPr/>
        </p:nvSpPr>
        <p:spPr>
          <a:xfrm>
            <a:off x="611640" y="5517360"/>
            <a:ext cx="5256360" cy="71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17" name="CustomShape 2"/>
          <p:cNvSpPr/>
          <p:nvPr/>
        </p:nvSpPr>
        <p:spPr>
          <a:xfrm>
            <a:off x="5004000" y="1124640"/>
            <a:ext cx="194112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时间测试</a:t>
            </a:r>
            <a:endParaRPr lang="en-US" sz="1600" b="0" strike="noStrike" spc="-1">
              <a:latin typeface="Arial"/>
            </a:endParaRPr>
          </a:p>
          <a:p>
            <a:pPr>
              <a:lnSpc>
                <a:spcPct val="100000"/>
              </a:lnSpc>
            </a:pPr>
            <a:r>
              <a:rPr lang="en-US" sz="1600" b="1" strike="noStrike" spc="-1">
                <a:solidFill>
                  <a:srgbClr val="FF0000"/>
                </a:solidFill>
                <a:latin typeface="Arial"/>
                <a:ea typeface="DejaVu Sans"/>
              </a:rPr>
              <a:t>ArrayStack and LinkedListStack</a:t>
            </a:r>
            <a:endParaRPr lang="en-US" sz="1600" b="0" strike="noStrike" spc="-1">
              <a:latin typeface="Arial"/>
            </a:endParaRPr>
          </a:p>
        </p:txBody>
      </p:sp>
      <p:sp>
        <p:nvSpPr>
          <p:cNvPr id="218" name="CustomShape 3"/>
          <p:cNvSpPr/>
          <p:nvPr/>
        </p:nvSpPr>
        <p:spPr>
          <a:xfrm>
            <a:off x="6580440" y="4437000"/>
            <a:ext cx="194112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FF0000"/>
                </a:solidFill>
                <a:latin typeface="Arial"/>
                <a:ea typeface="DejaVu Sans"/>
              </a:rPr>
              <a:t>和之前的ArrayQueue和LoopQueue不同，循环队列元素位置可以不变，节省了大量处理时间。所以时间会差很大</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Calibri"/>
                <a:ea typeface="DejaVu Sans"/>
              </a:rPr>
              <a:t>下面写法性能远大于上面。所以cpp，java这种编译型的语音更方便学习数据结构</a:t>
            </a:r>
            <a:endParaRPr lang="en-US" sz="1800" b="0" strike="noStrike" spc="-1">
              <a:latin typeface="Arial"/>
            </a:endParaRPr>
          </a:p>
        </p:txBody>
      </p:sp>
      <p:pic>
        <p:nvPicPr>
          <p:cNvPr id="121" name="图片 88"/>
          <p:cNvPicPr/>
          <p:nvPr/>
        </p:nvPicPr>
        <p:blipFill>
          <a:blip r:embed="rId2"/>
          <a:stretch/>
        </p:blipFill>
        <p:spPr>
          <a:xfrm>
            <a:off x="365760" y="1280160"/>
            <a:ext cx="8609040" cy="4937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74680"/>
            <a:ext cx="8228520" cy="561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链表实现队列</a:t>
            </a:r>
          </a:p>
        </p:txBody>
      </p:sp>
      <p:sp>
        <p:nvSpPr>
          <p:cNvPr id="220" name="TextShape 2"/>
          <p:cNvSpPr txBox="1"/>
          <p:nvPr/>
        </p:nvSpPr>
        <p:spPr>
          <a:xfrm>
            <a:off x="419400" y="764640"/>
            <a:ext cx="8228880" cy="647640"/>
          </a:xfrm>
          <a:prstGeom prst="rect">
            <a:avLst/>
          </a:prstGeom>
          <a:noFill/>
          <a:ln>
            <a:noFill/>
          </a:ln>
        </p:spPr>
        <p:txBody>
          <a:bodyPr lIns="0" tIns="0" rIns="0" bIns="0"/>
          <a:lstStyle/>
          <a:p>
            <a:pPr>
              <a:lnSpc>
                <a:spcPct val="100000"/>
              </a:lnSpc>
            </a:pPr>
            <a:r>
              <a:rPr lang="zh-CN" sz="1800" b="0" strike="noStrike" spc="-1">
                <a:solidFill>
                  <a:srgbClr val="000000"/>
                </a:solidFill>
                <a:latin typeface="Arial"/>
              </a:rPr>
              <a:t>对于链表实现队列，需要在线性结构一端插入元素，另一端删除元素。这样就有一端的时间复杂度为On</a:t>
            </a:r>
          </a:p>
        </p:txBody>
      </p:sp>
      <p:pic>
        <p:nvPicPr>
          <p:cNvPr id="221" name="Picture 2"/>
          <p:cNvPicPr/>
          <p:nvPr/>
        </p:nvPicPr>
        <p:blipFill>
          <a:blip r:embed="rId2"/>
          <a:stretch/>
        </p:blipFill>
        <p:spPr>
          <a:xfrm>
            <a:off x="395640" y="1412640"/>
            <a:ext cx="4392000" cy="2683800"/>
          </a:xfrm>
          <a:prstGeom prst="rect">
            <a:avLst/>
          </a:prstGeom>
          <a:ln w="9360">
            <a:solidFill>
              <a:schemeClr val="tx1"/>
            </a:solidFill>
            <a:miter/>
          </a:ln>
        </p:spPr>
      </p:pic>
      <p:sp>
        <p:nvSpPr>
          <p:cNvPr id="222" name="CustomShape 3"/>
          <p:cNvSpPr/>
          <p:nvPr/>
        </p:nvSpPr>
        <p:spPr>
          <a:xfrm>
            <a:off x="414360" y="4221000"/>
            <a:ext cx="8228880" cy="575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1600" b="0" strike="noStrike" spc="-1">
                <a:solidFill>
                  <a:srgbClr val="000000"/>
                </a:solidFill>
                <a:latin typeface="Arial"/>
                <a:ea typeface="DejaVu Sans"/>
              </a:rPr>
              <a:t>其实同样的问题在使用数组实现队列时候也有，所以需要使用循环队列。</a:t>
            </a:r>
            <a:endParaRPr lang="en-US" sz="1600" b="0" strike="noStrike" spc="-1">
              <a:latin typeface="Arial"/>
            </a:endParaRPr>
          </a:p>
          <a:p>
            <a:pPr>
              <a:lnSpc>
                <a:spcPct val="100000"/>
              </a:lnSpc>
            </a:pPr>
            <a:r>
              <a:rPr lang="en-US" sz="1600" b="0" strike="noStrike" spc="-1">
                <a:solidFill>
                  <a:srgbClr val="000000"/>
                </a:solidFill>
                <a:latin typeface="Arial"/>
                <a:ea typeface="DejaVu Sans"/>
              </a:rPr>
              <a:t>而对于链表，也有同样问题，所以需要改进。</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2"/>
          <p:cNvPicPr/>
          <p:nvPr/>
        </p:nvPicPr>
        <p:blipFill>
          <a:blip r:embed="rId2"/>
          <a:stretch/>
        </p:blipFill>
        <p:spPr>
          <a:xfrm>
            <a:off x="202320" y="177840"/>
            <a:ext cx="5077800" cy="3137040"/>
          </a:xfrm>
          <a:prstGeom prst="rect">
            <a:avLst/>
          </a:prstGeom>
          <a:ln w="9360">
            <a:solidFill>
              <a:schemeClr val="tx1"/>
            </a:solidFill>
            <a:miter/>
          </a:ln>
        </p:spPr>
      </p:pic>
      <p:sp>
        <p:nvSpPr>
          <p:cNvPr id="224" name="CustomShape 1"/>
          <p:cNvSpPr/>
          <p:nvPr/>
        </p:nvSpPr>
        <p:spPr>
          <a:xfrm>
            <a:off x="179640" y="3573000"/>
            <a:ext cx="8606520" cy="300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Arial"/>
                <a:ea typeface="DejaVu Sans"/>
              </a:rPr>
              <a:t>改进的思路是增加链表尾部Node变量标记 tail。</a:t>
            </a:r>
            <a:endParaRPr lang="en-US" sz="1600" b="0" strike="noStrike" spc="-1">
              <a:latin typeface="Arial"/>
            </a:endParaRPr>
          </a:p>
          <a:p>
            <a:pPr>
              <a:lnSpc>
                <a:spcPct val="100000"/>
              </a:lnSpc>
            </a:pPr>
            <a:r>
              <a:rPr lang="en-US" sz="1600" b="0" strike="noStrike" spc="-1">
                <a:solidFill>
                  <a:srgbClr val="000000"/>
                </a:solidFill>
                <a:latin typeface="Arial"/>
                <a:ea typeface="DejaVu Sans"/>
              </a:rPr>
              <a:t>之前在链表头插入元素简单就是因为有head的Node元素标记</a:t>
            </a:r>
            <a:endParaRPr lang="en-US" sz="1600" b="0" strike="noStrike" spc="-1">
              <a:latin typeface="Arial"/>
            </a:endParaRPr>
          </a:p>
          <a:p>
            <a:pPr>
              <a:lnSpc>
                <a:spcPct val="100000"/>
              </a:lnSpc>
            </a:pPr>
            <a:r>
              <a:rPr lang="en-US" sz="1600" b="0" strike="noStrike" spc="-1">
                <a:solidFill>
                  <a:srgbClr val="000000"/>
                </a:solidFill>
                <a:latin typeface="Arial"/>
                <a:ea typeface="DejaVu Sans"/>
              </a:rPr>
              <a:t>这样就会在tail位置的后面添加一个元素是相当容易的。但是删除节点并不容易，因为删除的话需要找到待删除的节点前面的一个节目prev，将其指向null，但是这是单向链表，并不知道tail前面的节点是什么。只能从head开始一个个的遍历到tail，这样还是On复杂度。</a:t>
            </a:r>
            <a:endParaRPr lang="en-US" sz="1600" b="0" strike="noStrike" spc="-1">
              <a:latin typeface="Arial"/>
            </a:endParaRPr>
          </a:p>
          <a:p>
            <a:pPr>
              <a:lnSpc>
                <a:spcPct val="100000"/>
              </a:lnSpc>
            </a:pPr>
            <a:r>
              <a:rPr lang="en-US" sz="1600" b="0" strike="noStrike" spc="-1">
                <a:solidFill>
                  <a:srgbClr val="000000"/>
                </a:solidFill>
                <a:latin typeface="Arial"/>
                <a:ea typeface="DejaVu Sans"/>
              </a:rPr>
              <a:t>所以应该只在tail插入元素，从head端删除元素。即对于队列来说，head为队首，tail为队尾。</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Arial"/>
                <a:ea typeface="DejaVu Sans"/>
              </a:rPr>
              <a:t>由于操作都在head或者tail完成，所以不需要虚拟头节点。dummyHead是用来在中间插入元素。</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FF0000"/>
                </a:solidFill>
                <a:latin typeface="Arial"/>
                <a:ea typeface="DejaVu Sans"/>
              </a:rPr>
              <a:t>还要注意，如果链表为空，由于没有dummyHead。Head和tail都会指向null</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
          <p:cNvPicPr/>
          <p:nvPr/>
        </p:nvPicPr>
        <p:blipFill>
          <a:blip r:embed="rId2"/>
          <a:stretch/>
        </p:blipFill>
        <p:spPr>
          <a:xfrm>
            <a:off x="395640" y="476640"/>
            <a:ext cx="6714720" cy="2609640"/>
          </a:xfrm>
          <a:prstGeom prst="rect">
            <a:avLst/>
          </a:prstGeom>
          <a:ln>
            <a:noFill/>
          </a:ln>
        </p:spPr>
      </p:pic>
      <p:sp>
        <p:nvSpPr>
          <p:cNvPr id="226" name="CustomShape 1"/>
          <p:cNvSpPr/>
          <p:nvPr/>
        </p:nvSpPr>
        <p:spPr>
          <a:xfrm>
            <a:off x="1187640" y="1484640"/>
            <a:ext cx="592272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227" name="Picture 3"/>
          <p:cNvPicPr/>
          <p:nvPr/>
        </p:nvPicPr>
        <p:blipFill>
          <a:blip r:embed="rId3"/>
          <a:stretch/>
        </p:blipFill>
        <p:spPr>
          <a:xfrm>
            <a:off x="4149000" y="2277000"/>
            <a:ext cx="4393440" cy="3906360"/>
          </a:xfrm>
          <a:prstGeom prst="rect">
            <a:avLst/>
          </a:prstGeom>
          <a:ln>
            <a:noFill/>
          </a:ln>
        </p:spPr>
      </p:pic>
      <p:sp>
        <p:nvSpPr>
          <p:cNvPr id="228" name="CustomShape 2"/>
          <p:cNvSpPr/>
          <p:nvPr/>
        </p:nvSpPr>
        <p:spPr>
          <a:xfrm>
            <a:off x="2267640" y="2061000"/>
            <a:ext cx="2232000" cy="3456000"/>
          </a:xfrm>
          <a:custGeom>
            <a:avLst/>
            <a:gdLst/>
            <a:ahLst/>
            <a:cxnLst/>
            <a:rect l="l" t="t" r="r" b="b"/>
            <a:pathLst>
              <a:path w="21600" h="21600">
                <a:moveTo>
                  <a:pt x="0" y="0"/>
                </a:moveTo>
                <a:lnTo>
                  <a:pt x="21600" y="21600"/>
                </a:lnTo>
              </a:path>
            </a:pathLst>
          </a:custGeom>
          <a:noFill/>
          <a:ln w="1908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9" name="CustomShape 3"/>
          <p:cNvSpPr/>
          <p:nvPr/>
        </p:nvSpPr>
        <p:spPr>
          <a:xfrm>
            <a:off x="4572000" y="5661360"/>
            <a:ext cx="374400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图片 229"/>
          <p:cNvPicPr/>
          <p:nvPr/>
        </p:nvPicPr>
        <p:blipFill>
          <a:blip r:embed="rId2"/>
          <a:stretch/>
        </p:blipFill>
        <p:spPr>
          <a:xfrm>
            <a:off x="457200" y="248040"/>
            <a:ext cx="7657920" cy="4323960"/>
          </a:xfrm>
          <a:prstGeom prst="rect">
            <a:avLst/>
          </a:prstGeom>
          <a:ln>
            <a:noFill/>
          </a:ln>
        </p:spPr>
      </p:pic>
      <p:sp>
        <p:nvSpPr>
          <p:cNvPr id="231" name="CustomShape 1"/>
          <p:cNvSpPr/>
          <p:nvPr/>
        </p:nvSpPr>
        <p:spPr>
          <a:xfrm>
            <a:off x="914400" y="3474720"/>
            <a:ext cx="6400800" cy="9144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95412"/>
            <a:ext cx="6248400"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524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sp>
      <p:pic>
        <p:nvPicPr>
          <p:cNvPr id="123" name="图片 90"/>
          <p:cNvPicPr/>
          <p:nvPr/>
        </p:nvPicPr>
        <p:blipFill>
          <a:blip r:embed="rId2"/>
          <a:stretch/>
        </p:blipFill>
        <p:spPr>
          <a:xfrm>
            <a:off x="33120" y="903240"/>
            <a:ext cx="9142920" cy="5100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sp>
      <p:pic>
        <p:nvPicPr>
          <p:cNvPr id="125" name="图片 92"/>
          <p:cNvPicPr/>
          <p:nvPr/>
        </p:nvPicPr>
        <p:blipFill>
          <a:blip r:embed="rId2"/>
          <a:stretch/>
        </p:blipFill>
        <p:spPr>
          <a:xfrm>
            <a:off x="93960" y="731520"/>
            <a:ext cx="8591760" cy="4805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sp>
      <p:pic>
        <p:nvPicPr>
          <p:cNvPr id="127" name="Picture 2"/>
          <p:cNvPicPr/>
          <p:nvPr/>
        </p:nvPicPr>
        <p:blipFill>
          <a:blip r:embed="rId2"/>
          <a:stretch/>
        </p:blipFill>
        <p:spPr>
          <a:xfrm>
            <a:off x="251640" y="620640"/>
            <a:ext cx="8631720" cy="4968000"/>
          </a:xfrm>
          <a:prstGeom prst="rect">
            <a:avLst/>
          </a:prstGeom>
          <a:ln>
            <a:noFill/>
          </a:ln>
        </p:spPr>
      </p:pic>
      <p:sp>
        <p:nvSpPr>
          <p:cNvPr id="128" name="CustomShape 2"/>
          <p:cNvSpPr/>
          <p:nvPr/>
        </p:nvSpPr>
        <p:spPr>
          <a:xfrm>
            <a:off x="4543920" y="2205000"/>
            <a:ext cx="244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Size指向的是第一个没有元素的位置</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2"/>
          <p:cNvPicPr/>
          <p:nvPr/>
        </p:nvPicPr>
        <p:blipFill>
          <a:blip r:embed="rId2"/>
          <a:srcRect l="15501" r="5997"/>
          <a:stretch/>
        </p:blipFill>
        <p:spPr>
          <a:xfrm>
            <a:off x="539640" y="260640"/>
            <a:ext cx="8470800" cy="5832000"/>
          </a:xfrm>
          <a:prstGeom prst="rect">
            <a:avLst/>
          </a:prstGeom>
          <a:ln>
            <a:noFill/>
          </a:ln>
        </p:spPr>
      </p:pic>
      <p:sp>
        <p:nvSpPr>
          <p:cNvPr id="130" name="CustomShape 1"/>
          <p:cNvSpPr/>
          <p:nvPr/>
        </p:nvSpPr>
        <p:spPr>
          <a:xfrm>
            <a:off x="323640" y="231120"/>
            <a:ext cx="662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只能是类对象，基本类型可以和包装类无缝转换</a:t>
            </a:r>
            <a:endParaRPr lang="en-US" sz="1800" b="0" strike="noStrike" spc="-1">
              <a:latin typeface="Arial"/>
            </a:endParaRPr>
          </a:p>
        </p:txBody>
      </p:sp>
      <p:sp>
        <p:nvSpPr>
          <p:cNvPr id="131" name="CustomShape 2"/>
          <p:cNvSpPr/>
          <p:nvPr/>
        </p:nvSpPr>
        <p:spPr>
          <a:xfrm>
            <a:off x="1123560" y="2997000"/>
            <a:ext cx="5328000" cy="71928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p:cNvPicPr/>
          <p:nvPr/>
        </p:nvPicPr>
        <p:blipFill>
          <a:blip r:embed="rId2"/>
          <a:stretch/>
        </p:blipFill>
        <p:spPr>
          <a:xfrm>
            <a:off x="420840" y="404640"/>
            <a:ext cx="4361760" cy="2342520"/>
          </a:xfrm>
          <a:prstGeom prst="rect">
            <a:avLst/>
          </a:prstGeom>
          <a:ln>
            <a:noFill/>
          </a:ln>
        </p:spPr>
      </p:pic>
      <p:sp>
        <p:nvSpPr>
          <p:cNvPr id="133" name="CustomShape 1"/>
          <p:cNvSpPr/>
          <p:nvPr/>
        </p:nvSpPr>
        <p:spPr>
          <a:xfrm>
            <a:off x="1259640" y="1340640"/>
            <a:ext cx="3239640" cy="93528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34" name="Picture 3"/>
          <p:cNvPicPr/>
          <p:nvPr/>
        </p:nvPicPr>
        <p:blipFill>
          <a:blip r:embed="rId3"/>
          <a:stretch/>
        </p:blipFill>
        <p:spPr>
          <a:xfrm>
            <a:off x="395640" y="2997000"/>
            <a:ext cx="5702400" cy="2375640"/>
          </a:xfrm>
          <a:prstGeom prst="rect">
            <a:avLst/>
          </a:prstGeom>
          <a:ln>
            <a:noFill/>
          </a:ln>
        </p:spPr>
      </p:pic>
      <p:sp>
        <p:nvSpPr>
          <p:cNvPr id="135" name="CustomShape 2"/>
          <p:cNvSpPr/>
          <p:nvPr/>
        </p:nvSpPr>
        <p:spPr>
          <a:xfrm>
            <a:off x="395640" y="5589360"/>
            <a:ext cx="82083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Tx/>
                <a:latin typeface="Arial"/>
                <a:ea typeface="DejaVu Sans"/>
                <a:hlinkClick r:id="rId4"/>
              </a:rPr>
              <a:t>具体可以参照：https://www.cnblogs.com/dolphin0520/p/3592500.html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1426</TotalTime>
  <Words>317</Words>
  <Application>Microsoft Office PowerPoint</Application>
  <PresentationFormat>全屏显示(4:3)</PresentationFormat>
  <Paragraphs>51</Paragraphs>
  <Slides>44</Slides>
  <Notes>0</Notes>
  <HiddenSlides>0</HiddenSlides>
  <MMClips>0</MMClips>
  <ScaleCrop>false</ScaleCrop>
  <HeadingPairs>
    <vt:vector size="4" baseType="variant">
      <vt:variant>
        <vt:lpstr>主题</vt:lpstr>
      </vt:variant>
      <vt:variant>
        <vt:i4>3</vt:i4>
      </vt:variant>
      <vt:variant>
        <vt:lpstr>幻灯片标题</vt:lpstr>
      </vt:variant>
      <vt:variant>
        <vt:i4>44</vt:i4>
      </vt:variant>
    </vt:vector>
  </HeadingPairs>
  <TitlesOfParts>
    <vt:vector size="47" baseType="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数据结构与算法</dc:title>
  <dc:subject/>
  <dc:creator>Xu, Xiao Long - GTM SHA (CT RDA AUC PAE-CN) (CT RDA SDT PSG-CN)</dc:creator>
  <cp:keywords>C_Unrestricted</cp:keywords>
  <dc:description/>
  <cp:lastModifiedBy>XXL</cp:lastModifiedBy>
  <cp:revision>95</cp:revision>
  <dcterms:created xsi:type="dcterms:W3CDTF">2006-08-16T00:00:00Z</dcterms:created>
  <dcterms:modified xsi:type="dcterms:W3CDTF">2019-04-23T15:41:09Z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ocument Confidentiality">
    <vt:lpwstr>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42</vt:i4>
  </property>
  <property fmtid="{D5CDD505-2E9C-101B-9397-08002B2CF9AE}" pid="13" name="_AdHocReviewCycleID">
    <vt:i4>-30902666</vt:i4>
  </property>
  <property fmtid="{D5CDD505-2E9C-101B-9397-08002B2CF9AE}" pid="14" name="_AuthorEmail">
    <vt:lpwstr>xu.xiaolong@siemens.com</vt:lpwstr>
  </property>
  <property fmtid="{D5CDD505-2E9C-101B-9397-08002B2CF9AE}" pid="15" name="_AuthorEmailDisplayName">
    <vt:lpwstr>Xu, Xiao Long - GTM SHA (CT RDA AUC PAE-CN) (CT RDA SDT PSG-CN)</vt:lpwstr>
  </property>
  <property fmtid="{D5CDD505-2E9C-101B-9397-08002B2CF9AE}" pid="16" name="_EmailSubject">
    <vt:lpwstr/>
  </property>
  <property fmtid="{D5CDD505-2E9C-101B-9397-08002B2CF9AE}" pid="17" name="_NewReviewCycle">
    <vt:lpwstr/>
  </property>
  <property fmtid="{D5CDD505-2E9C-101B-9397-08002B2CF9AE}" pid="18" name="sodocoClasId">
    <vt:i4>0</vt:i4>
  </property>
  <property fmtid="{D5CDD505-2E9C-101B-9397-08002B2CF9AE}" pid="19" name="sodocoClasLang">
    <vt:lpwstr>Unrestricted</vt:lpwstr>
  </property>
  <property fmtid="{D5CDD505-2E9C-101B-9397-08002B2CF9AE}" pid="20" name="sodocoClasLangId">
    <vt:i4>0</vt:i4>
  </property>
</Properties>
</file>